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1" r:id="rId5"/>
    <p:sldId id="263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622369E-6B31-400A-9BE9-3B5752002476}">
          <p14:sldIdLst>
            <p14:sldId id="256"/>
          </p14:sldIdLst>
        </p14:section>
        <p14:section name="Zusammenfassungsabschnitt" id="{9A2B9406-5DBF-40DE-96C7-F06BBEAFB74B}">
          <p14:sldIdLst/>
        </p14:section>
        <p14:section name="Abschnitt 1" id="{E8BA3E23-CF42-4F39-A18B-F1CACBA4A03D}">
          <p14:sldIdLst>
            <p14:sldId id="258"/>
          </p14:sldIdLst>
        </p14:section>
        <p14:section name="Abschnitt 2" id="{937A949E-B61C-4829-AADA-FF4EB9F8EF41}">
          <p14:sldIdLst>
            <p14:sldId id="259"/>
          </p14:sldIdLst>
        </p14:section>
        <p14:section name="Abschnitt 3" id="{126D91D5-56EC-4D27-98A1-B3DD76F2183F}">
          <p14:sldIdLst>
            <p14:sldId id="261"/>
          </p14:sldIdLst>
        </p14:section>
        <p14:section name="Abschnitt 4" id="{03AD2B1F-24A6-4A0C-BC2A-2D3463AE8548}">
          <p14:sldIdLst>
            <p14:sldId id="263"/>
          </p14:sldIdLst>
        </p14:section>
        <p14:section name="Abschnitt 5" id="{EF92658D-4EAD-4BC4-8876-633A552D3DAC}">
          <p14:sldIdLst>
            <p14:sldId id="262"/>
          </p14:sldIdLst>
        </p14:section>
        <p14:section name="Abschnitt 6" id="{BF27D4C7-77AE-44AF-8468-F192896324A5}">
          <p14:sldIdLst>
            <p14:sldId id="264"/>
          </p14:sldIdLst>
        </p14:section>
        <p14:section name="Abschnitt 7" id="{5CEDBA4F-D733-43D5-9B39-3996BDDE611C}">
          <p14:sldIdLst>
            <p14:sldId id="265"/>
          </p14:sldIdLst>
        </p14:section>
        <p14:section name="Abschnitt 8" id="{F5A24009-56DC-4FAE-82F1-37B355CD620F}">
          <p14:sldIdLst>
            <p14:sldId id="266"/>
          </p14:sldIdLst>
        </p14:section>
        <p14:section name="Abschnitt 9" id="{A40A42D2-0E27-42D1-B343-D9299A71122D}">
          <p14:sldIdLst>
            <p14:sldId id="267"/>
          </p14:sldIdLst>
        </p14:section>
        <p14:section name="Abschnitt 10" id="{E52324FC-2891-4E94-B1F0-188F6143F4C7}">
          <p14:sldIdLst>
            <p14:sldId id="268"/>
          </p14:sldIdLst>
        </p14:section>
        <p14:section name="Abschnitt 11" id="{52CAAA6E-1A46-4C46-BF37-970A7A13B30F}">
          <p14:sldIdLst>
            <p14:sldId id="269"/>
          </p14:sldIdLst>
        </p14:section>
        <p14:section name="Abschnitt 12" id="{BB27767C-64C5-40E8-BD39-D0204E7BB284}">
          <p14:sldIdLst>
            <p14:sldId id="270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A43394-0187-44FC-838C-9AB0BD403080}" v="339" dt="2024-01-18T00:34:40.171"/>
    <p1510:client id="{C6B28CB5-EC18-45A2-8BE8-F02712A5CE1A}" v="154" dt="2024-01-17T16:11:07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0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A4E8CF-0AA7-B51C-3FBC-B74D74AFDD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4C4E22-8C8F-31F0-6AFB-35A79DEF0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A943DC-4E74-40CE-B551-3FAAA95F7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DD4C435-BCF2-5BE0-1F9B-E5C08CA1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CB1C4D-D730-E261-3111-6640E10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8119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6878F2-F2A5-D1F4-8357-6C8444609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BE9DB71-2653-A50A-897A-0EDD7E4841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71BCFF-B088-1787-8C13-7628C4B6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3B732F-1ADC-82CB-E847-4AAACFC96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DB1D6B-BA82-854E-0054-56DC96184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1986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C3933267-5588-1F80-879F-0285056A28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7D36A22-1B2B-5D9A-23BC-1431AC3F2C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CBC2AFD-C1D0-ED72-3395-0FAE183CF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C54E434-2450-51FC-D2FC-7D8FA88C4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82CC178-BF78-1382-3708-0DC205BBE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5142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02A8E-A5BE-838A-5E43-7437AF11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E761E6B-E743-7F9B-4A35-BE3775D67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801B55-F984-45B1-2DC4-961ACA23A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B645F7D-705D-4EEE-D5D6-340E94C5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9C03A0C-27A4-0334-DB7F-F71E8061E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873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81DD4F-F53A-6182-D858-DB352F16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8CC7AD5-D25A-2FFD-BA70-2270ADE234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ECCC190-FDFC-A957-D935-E0D5334FB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ACCA70-264E-43C3-84A3-9EA780734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605E33-AC81-2B69-D21F-8867D44DC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685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122BA6-F2F1-AC89-8904-028EAD48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DBEF79-6A05-9767-C83C-B287CBA267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2C6E079-F72D-C344-B5ED-5875190F9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3950C3-EEAD-EFB7-822D-D80C7804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EC97232-E57A-F3A2-8725-FEA94AAD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1F71CCC-12A5-16E1-E9EC-63478B2B7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774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05D589-8310-2C30-3BE1-7D90D6A22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7365A-4F52-2C30-9B63-7C5195BE6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9E862C7-61E2-F20D-02C3-72E88D055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86701AF-C9DA-BBB5-4CA2-579FA9692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F8527F7-FD17-1F5A-A7F1-19E2BBB92D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0A9DD48-CE5A-B6DA-72B3-40E1AEADE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53102CF-46A8-2E31-F099-82F99B65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B25ECF1-D73D-D04C-B6EC-0C5D8F83F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5561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50366C-2AF1-AF8A-622D-D8384E9AC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9D8656-4D67-9D40-633B-3249BF9B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C89AE4C6-F178-D217-7A29-62FACC04D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74FCD4A-11A2-1C32-BEB2-EC47260F3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547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4664371-1FD2-C574-EB83-20351A3A0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BB62238-EC51-53B3-D5D5-A06C5747E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D4300E-FC79-5D46-6A56-75BB0F972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0227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695D59-A7C1-43BC-E447-944F67665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B288C5-1A83-BA7C-B93F-337171707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C53C62E-98C2-AB2D-B4FE-E24E1EFF6C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D5DB6B1-5CE0-76DC-427B-91862401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AB94AE-6BA1-790D-17FB-17E1398FB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0C03042-0FD4-E1C9-C238-43BCEC18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9310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828F82-3E5B-C949-69E2-FE64D1B5A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2B23DB7-4484-CB31-26AD-72FAD21E9C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2A2CA6-86CE-4984-53DE-3FDD32884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BF848D0-5F88-3A60-83DB-CEC67BCCF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A23687-504B-3C3A-1255-ED84D1F8A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4B243D-D91F-306F-AF2E-E4A7463C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9724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1943F89-ADB0-E3CF-18C6-31B0BE28B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B88E7B-D5DC-8E16-EC17-2704E35A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6E73DC-7EB1-695B-4815-853A5B7415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063F8-D793-4DF4-BC0A-E70675A67C14}" type="datetimeFigureOut">
              <a:rPr lang="de-DE" smtClean="0"/>
              <a:t>23.01.2024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4A52AD5-054F-BEB2-B4C8-2F63F2CC88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B09430-59B5-AB8E-3B1A-93D737054F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7E6278-645E-45F0-9B72-B9C459AE883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101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slide" Target="slide6.xml"/><Relationship Id="rId3" Type="http://schemas.openxmlformats.org/officeDocument/2006/relationships/image" Target="../media/image23.png"/><Relationship Id="rId21" Type="http://schemas.openxmlformats.org/officeDocument/2006/relationships/slide" Target="slide9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slide" Target="slide5.xml"/><Relationship Id="rId25" Type="http://schemas.openxmlformats.org/officeDocument/2006/relationships/slide" Target="slide13.xml"/><Relationship Id="rId2" Type="http://schemas.openxmlformats.org/officeDocument/2006/relationships/image" Target="../media/image22.png"/><Relationship Id="rId16" Type="http://schemas.openxmlformats.org/officeDocument/2006/relationships/slide" Target="slide4.xml"/><Relationship Id="rId20" Type="http://schemas.openxmlformats.org/officeDocument/2006/relationships/slide" Target="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slide" Target="slide12.xml"/><Relationship Id="rId5" Type="http://schemas.openxmlformats.org/officeDocument/2006/relationships/image" Target="../media/image25.png"/><Relationship Id="rId15" Type="http://schemas.openxmlformats.org/officeDocument/2006/relationships/slide" Target="slide3.xml"/><Relationship Id="rId23" Type="http://schemas.openxmlformats.org/officeDocument/2006/relationships/slide" Target="slide11.xml"/><Relationship Id="rId10" Type="http://schemas.openxmlformats.org/officeDocument/2006/relationships/image" Target="../media/image30.png"/><Relationship Id="rId19" Type="http://schemas.openxmlformats.org/officeDocument/2006/relationships/slide" Target="slide7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slide" Target="slide2.xml"/><Relationship Id="rId22" Type="http://schemas.openxmlformats.org/officeDocument/2006/relationships/slide" Target="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96E52-90D6-E627-0FEA-5D0F95D562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Entstehung eines DIY-Projekt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CECB18-A552-915A-A1EA-59A3B56ED59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8926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539323" y="653143"/>
            <a:ext cx="3113353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Zusammenbau</a:t>
            </a:r>
          </a:p>
        </p:txBody>
      </p:sp>
      <p:pic>
        <p:nvPicPr>
          <p:cNvPr id="3" name="Grafik 2" descr="Ein Bild, das Büroausstattung, Werkzeug, Computerkomponenten, Computerhardware enthält.&#10;&#10;Automatisch generierte Beschreibung">
            <a:extLst>
              <a:ext uri="{FF2B5EF4-FFF2-40B4-BE49-F238E27FC236}">
                <a16:creationId xmlns:a16="http://schemas.microsoft.com/office/drawing/2014/main" id="{AC2053CF-11DA-D315-0327-FCAA70AAC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760089" y="2147893"/>
            <a:ext cx="4151136" cy="3113352"/>
          </a:xfrm>
          <a:prstGeom prst="rect">
            <a:avLst/>
          </a:prstGeom>
        </p:spPr>
      </p:pic>
      <p:pic>
        <p:nvPicPr>
          <p:cNvPr id="8" name="Grafik 7" descr="Ein Bild, das Büroausstattung, Werkzeug, Schere, Im Haus enthält.&#10;&#10;Automatisch generierte Beschreibung">
            <a:extLst>
              <a:ext uri="{FF2B5EF4-FFF2-40B4-BE49-F238E27FC236}">
                <a16:creationId xmlns:a16="http://schemas.microsoft.com/office/drawing/2014/main" id="{F1C75D0D-F6AC-3A5D-F0D0-E48C980AB2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80775" y="2147894"/>
            <a:ext cx="4151135" cy="311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835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3418023" y="653143"/>
            <a:ext cx="5355953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Programmierung Software</a:t>
            </a:r>
          </a:p>
        </p:txBody>
      </p:sp>
      <p:pic>
        <p:nvPicPr>
          <p:cNvPr id="2050" name="Picture 2" descr="TMS WEB Core VSC Framework for creating modern web applications from Visual  Studio Code with Object Pascal">
            <a:extLst>
              <a:ext uri="{FF2B5EF4-FFF2-40B4-BE49-F238E27FC236}">
                <a16:creationId xmlns:a16="http://schemas.microsoft.com/office/drawing/2014/main" id="{8D41F94F-7BF0-0118-EE2D-C858D8666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096" y="2557460"/>
            <a:ext cx="23241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019279F-81BA-60C2-55DC-87E2C5253970}"/>
              </a:ext>
            </a:extLst>
          </p:cNvPr>
          <p:cNvSpPr txBox="1"/>
          <p:nvPr/>
        </p:nvSpPr>
        <p:spPr>
          <a:xfrm>
            <a:off x="7780292" y="2828834"/>
            <a:ext cx="332313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latin typeface="Raleway SemiBold" pitchFamily="2" charset="0"/>
              </a:rPr>
              <a:t>2. Architektur Software</a:t>
            </a:r>
          </a:p>
          <a:p>
            <a:r>
              <a:rPr lang="de-DE" dirty="0">
                <a:latin typeface="Raleway SemiBold" pitchFamily="2" charset="0"/>
              </a:rPr>
              <a:t>   2.1 Objekt-Diagramm</a:t>
            </a:r>
          </a:p>
          <a:p>
            <a:r>
              <a:rPr lang="de-DE" dirty="0">
                <a:latin typeface="Raleway SemiBold" pitchFamily="2" charset="0"/>
              </a:rPr>
              <a:t>   2.2 Klassen-Diagramm</a:t>
            </a:r>
          </a:p>
          <a:p>
            <a:r>
              <a:rPr lang="de-DE" dirty="0">
                <a:latin typeface="Raleway SemiBold" pitchFamily="2" charset="0"/>
              </a:rPr>
              <a:t>   2.3 Sequenz-Diagramm</a:t>
            </a:r>
          </a:p>
        </p:txBody>
      </p:sp>
    </p:spTree>
    <p:extLst>
      <p:ext uri="{BB962C8B-B14F-4D97-AF65-F5344CB8AC3E}">
        <p14:creationId xmlns:p14="http://schemas.microsoft.com/office/powerpoint/2010/main" val="100483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633901" y="653143"/>
            <a:ext cx="2924198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Fertigstellung</a:t>
            </a:r>
          </a:p>
        </p:txBody>
      </p:sp>
      <p:pic>
        <p:nvPicPr>
          <p:cNvPr id="1026" name="Picture 2" descr="PDF-Reader-App - PDF-Viewer – Apps bei Google Play">
            <a:extLst>
              <a:ext uri="{FF2B5EF4-FFF2-40B4-BE49-F238E27FC236}">
                <a16:creationId xmlns:a16="http://schemas.microsoft.com/office/drawing/2014/main" id="{770BA227-B9AE-C3AC-D667-61BC6299C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365" y="2802255"/>
            <a:ext cx="1253490" cy="1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2339E85-3E33-75E7-5EF2-D2A4F2692677}"/>
              </a:ext>
            </a:extLst>
          </p:cNvPr>
          <p:cNvSpPr txBox="1"/>
          <p:nvPr/>
        </p:nvSpPr>
        <p:spPr>
          <a:xfrm>
            <a:off x="7688814" y="2308387"/>
            <a:ext cx="2066591" cy="40011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Raleway SemiBold" pitchFamily="2" charset="0"/>
              </a:rPr>
              <a:t>Dokumentation</a:t>
            </a:r>
          </a:p>
        </p:txBody>
      </p:sp>
      <p:pic>
        <p:nvPicPr>
          <p:cNvPr id="1030" name="Picture 6" descr="Free Paper Icon - Download in Line Style">
            <a:extLst>
              <a:ext uri="{FF2B5EF4-FFF2-40B4-BE49-F238E27FC236}">
                <a16:creationId xmlns:a16="http://schemas.microsoft.com/office/drawing/2014/main" id="{902A5A14-9E08-E681-DB4E-F1F43259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614" y="2344733"/>
            <a:ext cx="963517" cy="963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461A177-8D78-ED2D-F648-1F404F6AA21C}"/>
              </a:ext>
            </a:extLst>
          </p:cNvPr>
          <p:cNvSpPr txBox="1"/>
          <p:nvPr/>
        </p:nvSpPr>
        <p:spPr>
          <a:xfrm>
            <a:off x="2701982" y="1939055"/>
            <a:ext cx="1491114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dirty="0">
                <a:latin typeface="Raleway SemiBold" pitchFamily="2" charset="0"/>
              </a:rPr>
              <a:t>Projektinfos</a:t>
            </a:r>
            <a:endParaRPr lang="de-DE" sz="2000" dirty="0">
              <a:latin typeface="Raleway SemiBold" pitchFamily="2" charset="0"/>
            </a:endParaRPr>
          </a:p>
        </p:txBody>
      </p:sp>
      <p:pic>
        <p:nvPicPr>
          <p:cNvPr id="8" name="Picture 6" descr="Free Paper Icon - Download in Line Style">
            <a:extLst>
              <a:ext uri="{FF2B5EF4-FFF2-40B4-BE49-F238E27FC236}">
                <a16:creationId xmlns:a16="http://schemas.microsoft.com/office/drawing/2014/main" id="{15BC72C9-8A9A-9DA9-C602-AA5460962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099" y="4269699"/>
            <a:ext cx="993371" cy="99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F5E4FBB-EAE8-63A6-704D-F04492E56015}"/>
              </a:ext>
            </a:extLst>
          </p:cNvPr>
          <p:cNvSpPr txBox="1"/>
          <p:nvPr/>
        </p:nvSpPr>
        <p:spPr>
          <a:xfrm>
            <a:off x="2589400" y="3871079"/>
            <a:ext cx="179408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dirty="0">
                <a:latin typeface="Raleway SemiBold" pitchFamily="2" charset="0"/>
              </a:rPr>
              <a:t>Arbeitsschritte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5DD8B5A-7454-3DD3-7265-52DA9253735E}"/>
              </a:ext>
            </a:extLst>
          </p:cNvPr>
          <p:cNvCxnSpPr>
            <a:stCxn id="1030" idx="3"/>
            <a:endCxn id="1026" idx="1"/>
          </p:cNvCxnSpPr>
          <p:nvPr/>
        </p:nvCxnSpPr>
        <p:spPr>
          <a:xfrm>
            <a:off x="3901131" y="2826492"/>
            <a:ext cx="4194234" cy="602508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82071A9E-C990-E116-61C4-C79EF4650B96}"/>
              </a:ext>
            </a:extLst>
          </p:cNvPr>
          <p:cNvCxnSpPr>
            <a:stCxn id="8" idx="3"/>
            <a:endCxn id="1026" idx="1"/>
          </p:cNvCxnSpPr>
          <p:nvPr/>
        </p:nvCxnSpPr>
        <p:spPr>
          <a:xfrm flipV="1">
            <a:off x="3911470" y="3429000"/>
            <a:ext cx="4183895" cy="1337385"/>
          </a:xfrm>
          <a:prstGeom prst="line">
            <a:avLst/>
          </a:prstGeom>
          <a:ln w="190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609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Demonstration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633901" y="653143"/>
            <a:ext cx="3073277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Demonstration</a:t>
            </a:r>
          </a:p>
        </p:txBody>
      </p:sp>
      <p:pic>
        <p:nvPicPr>
          <p:cNvPr id="3074" name="Picture 2" descr="Icon Photovoltaik Bilder – Durchsuchen 17,959 Archivfotos, Vektorgrafiken  und Videos | Adobe Stock">
            <a:extLst>
              <a:ext uri="{FF2B5EF4-FFF2-40B4-BE49-F238E27FC236}">
                <a16:creationId xmlns:a16="http://schemas.microsoft.com/office/drawing/2014/main" id="{DFAC1152-A337-90D1-0C8A-C86F8AD11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581" y="2720340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uhause - Kostenlose netz Icons">
            <a:extLst>
              <a:ext uri="{FF2B5EF4-FFF2-40B4-BE49-F238E27FC236}">
                <a16:creationId xmlns:a16="http://schemas.microsoft.com/office/drawing/2014/main" id="{7878A47C-15AA-D223-6FF9-D99A3B779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178" y="2720340"/>
            <a:ext cx="1417320" cy="141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ED53B698-5310-83A4-0CE6-4177703CB299}"/>
              </a:ext>
            </a:extLst>
          </p:cNvPr>
          <p:cNvSpPr/>
          <p:nvPr/>
        </p:nvSpPr>
        <p:spPr>
          <a:xfrm>
            <a:off x="6037189" y="3295650"/>
            <a:ext cx="266700" cy="2667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078" name="Picture 6" descr="High voltage tower icon, simple style 14864423 Vector Art at Vecteezy">
            <a:extLst>
              <a:ext uri="{FF2B5EF4-FFF2-40B4-BE49-F238E27FC236}">
                <a16:creationId xmlns:a16="http://schemas.microsoft.com/office/drawing/2014/main" id="{AB4F60F8-8F4C-BD79-E28C-F04E5F83A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860" y="4937002"/>
            <a:ext cx="1061357" cy="106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73EC33F-64B4-C289-8205-53B4F0E0F9C6}"/>
              </a:ext>
            </a:extLst>
          </p:cNvPr>
          <p:cNvCxnSpPr>
            <a:stCxn id="3074" idx="3"/>
            <a:endCxn id="6" idx="2"/>
          </p:cNvCxnSpPr>
          <p:nvPr/>
        </p:nvCxnSpPr>
        <p:spPr>
          <a:xfrm>
            <a:off x="4633901" y="3429000"/>
            <a:ext cx="1403288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0331D27-F86E-7CAD-8290-AA57339DA493}"/>
              </a:ext>
            </a:extLst>
          </p:cNvPr>
          <p:cNvCxnSpPr>
            <a:stCxn id="3076" idx="1"/>
            <a:endCxn id="6" idx="6"/>
          </p:cNvCxnSpPr>
          <p:nvPr/>
        </p:nvCxnSpPr>
        <p:spPr>
          <a:xfrm flipH="1">
            <a:off x="6303889" y="3429000"/>
            <a:ext cx="1403289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F81075EA-1F41-8131-2613-23054BF2D497}"/>
              </a:ext>
            </a:extLst>
          </p:cNvPr>
          <p:cNvCxnSpPr>
            <a:stCxn id="6" idx="4"/>
            <a:endCxn id="3078" idx="0"/>
          </p:cNvCxnSpPr>
          <p:nvPr/>
        </p:nvCxnSpPr>
        <p:spPr>
          <a:xfrm>
            <a:off x="6170539" y="3562350"/>
            <a:ext cx="0" cy="1374652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A3C4C91-2CEA-3DE2-1E1E-7B6113D4E4EE}"/>
              </a:ext>
            </a:extLst>
          </p:cNvPr>
          <p:cNvSpPr txBox="1"/>
          <p:nvPr/>
        </p:nvSpPr>
        <p:spPr>
          <a:xfrm>
            <a:off x="4883649" y="305966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3000W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DC99536C-79C1-EA2A-0BF3-EBB7C123D2B0}"/>
              </a:ext>
            </a:extLst>
          </p:cNvPr>
          <p:cNvSpPr txBox="1"/>
          <p:nvPr/>
        </p:nvSpPr>
        <p:spPr>
          <a:xfrm>
            <a:off x="6610161" y="3059668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1750W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450EB73D-7E6D-BC6E-9782-F083AE7CD4F2}"/>
              </a:ext>
            </a:extLst>
          </p:cNvPr>
          <p:cNvSpPr txBox="1"/>
          <p:nvPr/>
        </p:nvSpPr>
        <p:spPr>
          <a:xfrm>
            <a:off x="6181197" y="3998334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1250W</a:t>
            </a:r>
          </a:p>
        </p:txBody>
      </p:sp>
      <p:pic>
        <p:nvPicPr>
          <p:cNvPr id="3080" name="Picture 8" descr="Waschmaschine - Kostenlose Icons">
            <a:extLst>
              <a:ext uri="{FF2B5EF4-FFF2-40B4-BE49-F238E27FC236}">
                <a16:creationId xmlns:a16="http://schemas.microsoft.com/office/drawing/2014/main" id="{80C69E71-5DA0-6B5C-DFC6-C22E3C8E9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6584" y="1629000"/>
            <a:ext cx="855827" cy="85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22061E37-C2C0-6A70-C592-E41AC3AE8CB6}"/>
              </a:ext>
            </a:extLst>
          </p:cNvPr>
          <p:cNvSpPr txBox="1"/>
          <p:nvPr/>
        </p:nvSpPr>
        <p:spPr>
          <a:xfrm>
            <a:off x="6604926" y="3059666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3000W</a:t>
            </a:r>
          </a:p>
        </p:txBody>
      </p:sp>
    </p:spTree>
    <p:extLst>
      <p:ext uri="{BB962C8B-B14F-4D97-AF65-F5344CB8AC3E}">
        <p14:creationId xmlns:p14="http://schemas.microsoft.com/office/powerpoint/2010/main" val="2317128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/>
      <p:bldP spid="16" grpId="0"/>
      <p:bldP spid="16" grpId="1"/>
      <p:bldP spid="17" grpId="0"/>
      <p:bldP spid="17" grpId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5" name="Zusammenfassungszoom 4">
                <a:extLst>
                  <a:ext uri="{FF2B5EF4-FFF2-40B4-BE49-F238E27FC236}">
                    <a16:creationId xmlns:a16="http://schemas.microsoft.com/office/drawing/2014/main" id="{98701DD3-1AC3-400C-CC14-1942CEB8F7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75650486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E8BA3E23-CF42-4F39-A18B-F1CACBA4A03D}">
                    <psuz:zmPr id="{421E628A-6BAE-4546-A816-C815E691173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937A949E-B61C-4829-AADA-FF4EB9F8EF41}">
                    <psuz:zmPr id="{155E5D80-41E0-45E5-9355-8203B492CC6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126D91D5-56EC-4D27-98A1-B3DD76F2183F}">
                    <psuz:zmPr id="{C10FD5A1-AB9A-4B8A-B5DE-31875F28FB03}" transitionDur="1000" showBg="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1313" y="130540"/>
                          <a:ext cx="2320713" cy="1305401"/>
                        </a:xfrm>
                        <a:prstGeom prst="rect">
                          <a:avLst/>
                        </a:prstGeom>
                      </p166:spPr>
                    </psuz:zmPr>
                  </psuz:summaryZmObj>
                  <psuz:summaryZmObj sectionId="{03AD2B1F-24A6-4A0C-BC2A-2D3463AE8548}">
                    <psuz:zmPr id="{141047DE-7976-464C-BF39-D7D49457C8C0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9053" y="130540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F92658D-4EAD-4BC4-8876-633A552D3DAC}">
                    <psuz:zmPr id="{57555C70-961C-43D8-8876-C5798D9152B4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F27D4C7-77AE-44AF-8468-F192896324A5}">
                    <psuz:zmPr id="{CA53D2F5-07D8-49D8-8C92-5E38FAC24122}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CEDBA4F-D733-43D5-9B39-3996BDDE611C}">
                    <psuz:zmPr id="{87009D2A-0958-40C3-8F8E-86EEF3B9C587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131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F5A24009-56DC-4FAE-82F1-37B355CD620F}">
                    <psuz:zmPr id="{28FD7927-4BBA-4141-AEE3-7A4542AA063D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9053" y="1522968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A40A42D2-0E27-42D1-B343-D9299A71122D}">
                    <psuz:zmPr id="{D2E9B3A7-4092-466F-9B87-E0602B64CA89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8583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E52324FC-2891-4E94-B1F0-188F6143F4C7}">
                    <psuz:zmPr id="{5B43EB85-39A7-43E1-9ADA-8D768EAF7EE3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289357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2CAAA6E-1A46-4C46-BF37-970A7A13B30F}">
                    <psuz:zmPr id="{760620A9-7F30-42E8-9C17-F9729B7393D1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0131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BB27767C-64C5-40E8-BD39-D0204E7BB284}">
                    <psuz:zmPr id="{1100FEEC-00D0-4103-A8F5-9C2B8DDE8DF6}" transitionDur="1000">
                      <p166:blipFill xmlns:p166="http://schemas.microsoft.com/office/powerpoint/2016/6/main">
                        <a:blip r:embed="rId1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7709053" y="2915396"/>
                          <a:ext cx="2320713" cy="130540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5" name="Zusammenfassungszoom 4">
                <a:extLst>
                  <a:ext uri="{FF2B5EF4-FFF2-40B4-BE49-F238E27FC236}">
                    <a16:creationId xmlns:a16="http://schemas.microsoft.com/office/drawing/2014/main" id="{98701DD3-1AC3-400C-CC14-1942CEB8F745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Grafik 2">
                  <a:hlinkClick r:id="rId1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32403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Grafik 3">
                  <a:hlinkClick r:id="rId1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3177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4" name="Grafik 4">
                  <a:hlinkClick r:id="rId16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39513" y="1956165"/>
                  <a:ext cx="2320713" cy="1305401"/>
                </a:xfrm>
                <a:prstGeom prst="rect">
                  <a:avLst/>
                </a:prstGeom>
              </p:spPr>
            </p:pic>
            <p:pic>
              <p:nvPicPr>
                <p:cNvPr id="9" name="Grafik 9">
                  <a:hlinkClick r:id="rId17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547253" y="1956165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0" name="Grafik 10">
                  <a:hlinkClick r:id="rId18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32403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1" name="Grafik 11">
                  <a:hlinkClick r:id="rId19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177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2" name="Grafik 12">
                  <a:hlinkClick r:id="rId20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13951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3" name="Grafik 13">
                  <a:hlinkClick r:id="rId21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8547253" y="3348593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4" name="Grafik 14">
                  <a:hlinkClick r:id="rId22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2403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5" name="Grafik 15">
                  <a:hlinkClick r:id="rId23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73177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6" name="Grafik 16">
                  <a:hlinkClick r:id="rId2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13951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17" name="Grafik 17">
                  <a:hlinkClick r:id="rId2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8547253" y="4741021"/>
                  <a:ext cx="2320713" cy="130540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  <p:sp>
        <p:nvSpPr>
          <p:cNvPr id="6" name="Rechteck 5">
            <a:extLst>
              <a:ext uri="{FF2B5EF4-FFF2-40B4-BE49-F238E27FC236}">
                <a16:creationId xmlns:a16="http://schemas.microsoft.com/office/drawing/2014/main" id="{BDB1CA21-2208-4573-1419-C53C178750EA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Übersicht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551EFC63-885D-784E-D498-151CFB19010D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091CF11-F0E2-8209-4705-4A9798E19F29}"/>
              </a:ext>
            </a:extLst>
          </p:cNvPr>
          <p:cNvSpPr txBox="1"/>
          <p:nvPr/>
        </p:nvSpPr>
        <p:spPr>
          <a:xfrm>
            <a:off x="5132433" y="653143"/>
            <a:ext cx="2076209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Übersicht</a:t>
            </a:r>
          </a:p>
        </p:txBody>
      </p:sp>
    </p:spTree>
    <p:extLst>
      <p:ext uri="{BB962C8B-B14F-4D97-AF65-F5344CB8AC3E}">
        <p14:creationId xmlns:p14="http://schemas.microsoft.com/office/powerpoint/2010/main" val="2360510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Allgemeine Projektinfos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99BB5E-94F1-70CA-0246-3718DA31490E}"/>
              </a:ext>
            </a:extLst>
          </p:cNvPr>
          <p:cNvSpPr/>
          <p:nvPr/>
        </p:nvSpPr>
        <p:spPr>
          <a:xfrm>
            <a:off x="1346479" y="326571"/>
            <a:ext cx="9499042" cy="885552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3902130" y="854110"/>
            <a:ext cx="4387740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Projekt Energieampel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A02BFE-0932-A996-DF29-C7F8F68379B8}"/>
              </a:ext>
            </a:extLst>
          </p:cNvPr>
          <p:cNvSpPr txBox="1"/>
          <p:nvPr/>
        </p:nvSpPr>
        <p:spPr>
          <a:xfrm>
            <a:off x="1346479" y="2056686"/>
            <a:ext cx="949904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u="sng" dirty="0">
                <a:latin typeface="Raleway SemiBold" pitchFamily="2" charset="0"/>
              </a:rPr>
              <a:t>Projektidee / Beschreibung</a:t>
            </a:r>
            <a:r>
              <a:rPr lang="de-DE" dirty="0">
                <a:latin typeface="Raleway SemiBold" pitchFamily="2" charset="0"/>
              </a:rPr>
              <a:t>:</a:t>
            </a:r>
          </a:p>
          <a:p>
            <a:r>
              <a:rPr lang="de-DE" dirty="0">
                <a:latin typeface="Raleway SemiBold" pitchFamily="2" charset="0"/>
              </a:rPr>
              <a:t>Visualisierung des Stromverbrauchs in Relation zur Stromproduktion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u="sng" dirty="0">
                <a:latin typeface="Raleway SemiBold" pitchFamily="2" charset="0"/>
              </a:rPr>
              <a:t>Zeitumfang:</a:t>
            </a:r>
            <a:r>
              <a:rPr lang="de-DE" dirty="0">
                <a:latin typeface="Raleway SemiBold" pitchFamily="2" charset="0"/>
              </a:rPr>
              <a:t> </a:t>
            </a:r>
          </a:p>
          <a:p>
            <a:r>
              <a:rPr lang="de-DE" dirty="0">
                <a:latin typeface="Raleway SemiBold" pitchFamily="2" charset="0"/>
              </a:rPr>
              <a:t>48 Stunden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u="sng" dirty="0">
                <a:latin typeface="Raleway SemiBold" pitchFamily="2" charset="0"/>
              </a:rPr>
              <a:t>Budget:</a:t>
            </a:r>
          </a:p>
          <a:p>
            <a:r>
              <a:rPr lang="de-DE" dirty="0">
                <a:latin typeface="Raleway SemiBold" pitchFamily="2" charset="0"/>
              </a:rPr>
              <a:t>~30€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u="sng" dirty="0">
                <a:latin typeface="Raleway SemiBold" pitchFamily="2" charset="0"/>
              </a:rPr>
              <a:t>Materialien:</a:t>
            </a:r>
          </a:p>
          <a:p>
            <a:r>
              <a:rPr lang="de-DE" dirty="0">
                <a:latin typeface="Raleway SemiBold" pitchFamily="2" charset="0"/>
              </a:rPr>
              <a:t>- Filament</a:t>
            </a:r>
          </a:p>
          <a:p>
            <a:r>
              <a:rPr lang="de-DE" dirty="0">
                <a:latin typeface="Raleway SemiBold" pitchFamily="2" charset="0"/>
              </a:rPr>
              <a:t>- ESP32</a:t>
            </a:r>
          </a:p>
          <a:p>
            <a:r>
              <a:rPr lang="de-DE" dirty="0">
                <a:latin typeface="Raleway SemiBold" pitchFamily="2" charset="0"/>
              </a:rPr>
              <a:t>- LED Strip</a:t>
            </a:r>
          </a:p>
          <a:p>
            <a:r>
              <a:rPr lang="de-DE" dirty="0">
                <a:latin typeface="Raleway SemiBold" pitchFamily="2" charset="0"/>
              </a:rPr>
              <a:t>- Stromkabel</a:t>
            </a:r>
          </a:p>
          <a:p>
            <a:r>
              <a:rPr lang="de-DE" dirty="0">
                <a:latin typeface="Raleway SemiBold" pitchFamily="2" charset="0"/>
              </a:rPr>
              <a:t>- Lötzinn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u="sng" dirty="0">
                <a:latin typeface="Raleway SemiBold" pitchFamily="2" charset="0"/>
              </a:rPr>
              <a:t>Werkzeuge / Programme:</a:t>
            </a:r>
          </a:p>
          <a:p>
            <a:r>
              <a:rPr lang="de-DE" dirty="0">
                <a:latin typeface="Raleway SemiBold" pitchFamily="2" charset="0"/>
              </a:rPr>
              <a:t>- Lötkolben</a:t>
            </a:r>
          </a:p>
          <a:p>
            <a:r>
              <a:rPr lang="de-DE" dirty="0">
                <a:latin typeface="Raleway SemiBold" pitchFamily="2" charset="0"/>
              </a:rPr>
              <a:t>- 3D Drucker</a:t>
            </a:r>
          </a:p>
          <a:p>
            <a:r>
              <a:rPr lang="de-DE" dirty="0">
                <a:latin typeface="Raleway SemiBold" pitchFamily="2" charset="0"/>
              </a:rPr>
              <a:t>- Orca </a:t>
            </a:r>
            <a:r>
              <a:rPr lang="de-DE" dirty="0" err="1">
                <a:latin typeface="Raleway SemiBold" pitchFamily="2" charset="0"/>
              </a:rPr>
              <a:t>Slicer</a:t>
            </a:r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- Fusion 360</a:t>
            </a:r>
          </a:p>
          <a:p>
            <a:r>
              <a:rPr lang="de-DE" dirty="0">
                <a:latin typeface="Raleway SemiBold" pitchFamily="2" charset="0"/>
              </a:rPr>
              <a:t>- Visual Studio Code</a:t>
            </a:r>
          </a:p>
          <a:p>
            <a:endParaRPr lang="de-DE" dirty="0">
              <a:latin typeface="Raleway SemiBold" pitchFamily="2" charset="0"/>
            </a:endParaRPr>
          </a:p>
          <a:p>
            <a:pPr algn="ctr"/>
            <a:br>
              <a:rPr lang="de-DE" dirty="0">
                <a:latin typeface="Raleway SemiBold" pitchFamily="2" charset="0"/>
              </a:rPr>
            </a:br>
            <a:endParaRPr lang="de-DE" dirty="0">
              <a:latin typeface="Raleway SemiBold" pitchFamily="2" charset="0"/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016EFC6-835A-C091-8AAC-09241296F460}"/>
              </a:ext>
            </a:extLst>
          </p:cNvPr>
          <p:cNvSpPr/>
          <p:nvPr/>
        </p:nvSpPr>
        <p:spPr>
          <a:xfrm>
            <a:off x="961292" y="6191600"/>
            <a:ext cx="10269416" cy="104321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0909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8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0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2" dur="2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4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6" dur="2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8" dur="2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0" dur="2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2" dur="2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4" dur="2000" fill="hold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6" dur="2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22222E-6 L 4.79167E-6 -0.2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07407E-6 L -4.79167E-6 -0.25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2.77556E-17 -0.25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5E-6 -0.25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2.22222E-6 L -1.875E-6 -0.25 " pathEditMode="relative" rAng="0" ptsTypes="AA">
                                      <p:cBhvr>
                                        <p:cTn id="126" dur="2000" fill="hold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4.07407E-6 L -2.08333E-7 -0.25 " pathEditMode="relative" rAng="0" ptsTypes="AA">
                                      <p:cBhvr>
                                        <p:cTn id="128" dur="2000" fill="hold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7037E-7 L 4.16667E-7 -0.25 " pathEditMode="relative" rAng="0" ptsTypes="AA">
                                      <p:cBhvr>
                                        <p:cTn id="130" dur="2000" fill="hold"/>
                                        <p:tgtEl>
                                          <p:spTgt spid="9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3.33333E-6 L 2.70833E-6 -0.25 " pathEditMode="relative" rAng="0" ptsTypes="AA">
                                      <p:cBhvr>
                                        <p:cTn id="132" dur="2000" fill="hold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-3.75E-6 -0.25 " pathEditMode="relative" rAng="0" ptsTypes="AA">
                                      <p:cBhvr>
                                        <p:cTn id="134" dur="2000" fill="hold"/>
                                        <p:tgtEl>
                                          <p:spTgt spid="9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7" grpId="1"/>
      <p:bldP spid="9" grpId="0" uiExpand="1" build="p"/>
      <p:bldP spid="9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C99BB5E-94F1-70CA-0246-3718DA31490E}"/>
              </a:ext>
            </a:extLst>
          </p:cNvPr>
          <p:cNvSpPr/>
          <p:nvPr/>
        </p:nvSpPr>
        <p:spPr>
          <a:xfrm>
            <a:off x="1346479" y="326571"/>
            <a:ext cx="9499042" cy="665774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1346479" y="685398"/>
            <a:ext cx="3044423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Arbeitsschritte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DA02BFE-0932-A996-DF29-C7F8F68379B8}"/>
              </a:ext>
            </a:extLst>
          </p:cNvPr>
          <p:cNvSpPr txBox="1"/>
          <p:nvPr/>
        </p:nvSpPr>
        <p:spPr>
          <a:xfrm>
            <a:off x="1346479" y="1629000"/>
            <a:ext cx="949904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Raleway SemiBold" pitchFamily="2" charset="0"/>
              </a:rPr>
              <a:t>1. Planung Hardware</a:t>
            </a:r>
          </a:p>
          <a:p>
            <a:r>
              <a:rPr lang="de-DE" dirty="0">
                <a:latin typeface="Raleway SemiBold" pitchFamily="2" charset="0"/>
              </a:rPr>
              <a:t>1.1 Auswahl Komponenten</a:t>
            </a:r>
          </a:p>
          <a:p>
            <a:r>
              <a:rPr lang="de-DE" dirty="0">
                <a:latin typeface="Raleway SemiBold" pitchFamily="2" charset="0"/>
              </a:rPr>
              <a:t>1.2 Schaltplan erstellen 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2. Architektur Software</a:t>
            </a:r>
          </a:p>
          <a:p>
            <a:r>
              <a:rPr lang="de-DE" dirty="0">
                <a:latin typeface="Raleway SemiBold" pitchFamily="2" charset="0"/>
              </a:rPr>
              <a:t>2.1 Objekt-Diagramm</a:t>
            </a:r>
          </a:p>
          <a:p>
            <a:r>
              <a:rPr lang="de-DE" dirty="0">
                <a:latin typeface="Raleway SemiBold" pitchFamily="2" charset="0"/>
              </a:rPr>
              <a:t>2.2 Klassen-Diagramm</a:t>
            </a:r>
          </a:p>
          <a:p>
            <a:r>
              <a:rPr lang="de-DE" dirty="0">
                <a:latin typeface="Raleway SemiBold" pitchFamily="2" charset="0"/>
              </a:rPr>
              <a:t>2.3 Sequenz-Diagramm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3. CAD-Model</a:t>
            </a:r>
            <a:br>
              <a:rPr lang="de-DE" dirty="0">
                <a:latin typeface="Raleway SemiBold" pitchFamily="2" charset="0"/>
              </a:rPr>
            </a:br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4. 3D Drucken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5. Zusammenbau Hardware und 3D Model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6. Programmierung Software</a:t>
            </a:r>
          </a:p>
          <a:p>
            <a:endParaRPr lang="de-DE" dirty="0">
              <a:latin typeface="Raleway SemiBold" pitchFamily="2" charset="0"/>
            </a:endParaRPr>
          </a:p>
          <a:p>
            <a:r>
              <a:rPr lang="de-DE" dirty="0">
                <a:latin typeface="Raleway SemiBold" pitchFamily="2" charset="0"/>
              </a:rPr>
              <a:t>7. Fertigstellung 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016EFC6-835A-C091-8AAC-09241296F460}"/>
              </a:ext>
            </a:extLst>
          </p:cNvPr>
          <p:cNvSpPr/>
          <p:nvPr/>
        </p:nvSpPr>
        <p:spPr>
          <a:xfrm>
            <a:off x="961292" y="6191600"/>
            <a:ext cx="10269416" cy="1043213"/>
          </a:xfrm>
          <a:prstGeom prst="rect">
            <a:avLst/>
          </a:prstGeom>
          <a:solidFill>
            <a:schemeClr val="bg1">
              <a:alpha val="96000"/>
            </a:schemeClr>
          </a:solidFill>
          <a:ln>
            <a:solidFill>
              <a:schemeClr val="bg1"/>
            </a:solidFill>
          </a:ln>
          <a:effectLst>
            <a:softEdge rad="1524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690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6" dur="2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98" dur="2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0" dur="2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2" dur="2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4" dur="2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6" dur="2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08" dur="2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0" dur="2000" fill="hold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2" dur="2000" fill="hold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4" dur="2000" fill="hold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6" dur="2000" fill="hold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18" dur="2000" fill="hold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7" grpId="1"/>
      <p:bldP spid="9" grpId="0" build="p"/>
      <p:bldP spid="9" grpId="1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 err="1">
                <a:solidFill>
                  <a:schemeClr val="tx1"/>
                </a:solidFill>
              </a:rPr>
              <a:t>Arbeitschritte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189869" y="653143"/>
            <a:ext cx="3812262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Planung Hardware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4533CEB5-2E6D-D24C-9611-55FD9F09F31D}"/>
              </a:ext>
            </a:extLst>
          </p:cNvPr>
          <p:cNvSpPr txBox="1"/>
          <p:nvPr/>
        </p:nvSpPr>
        <p:spPr>
          <a:xfrm>
            <a:off x="2679843" y="1990753"/>
            <a:ext cx="2616422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2800" dirty="0">
                <a:latin typeface="Raleway SemiBold" pitchFamily="2" charset="0"/>
              </a:rPr>
              <a:t>Komponenten</a:t>
            </a:r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1B7DED9-0B05-F78C-8942-F0195D7BA8F0}"/>
              </a:ext>
            </a:extLst>
          </p:cNvPr>
          <p:cNvGrpSpPr/>
          <p:nvPr/>
        </p:nvGrpSpPr>
        <p:grpSpPr>
          <a:xfrm>
            <a:off x="1046747" y="3003116"/>
            <a:ext cx="1803400" cy="1804661"/>
            <a:chOff x="1409700" y="2730500"/>
            <a:chExt cx="1803400" cy="1804661"/>
          </a:xfrm>
        </p:grpSpPr>
        <p:sp>
          <p:nvSpPr>
            <p:cNvPr id="3" name="Rechteck: abgerundete Ecken 2">
              <a:extLst>
                <a:ext uri="{FF2B5EF4-FFF2-40B4-BE49-F238E27FC236}">
                  <a16:creationId xmlns:a16="http://schemas.microsoft.com/office/drawing/2014/main" id="{D42AD104-A287-FF5E-652A-CB4408145A91}"/>
                </a:ext>
              </a:extLst>
            </p:cNvPr>
            <p:cNvSpPr/>
            <p:nvPr/>
          </p:nvSpPr>
          <p:spPr>
            <a:xfrm>
              <a:off x="1409700" y="2730500"/>
              <a:ext cx="1803400" cy="18034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29CFE0B5-C71A-415B-40DE-D6141A75CBEF}"/>
                </a:ext>
              </a:extLst>
            </p:cNvPr>
            <p:cNvSpPr txBox="1"/>
            <p:nvPr/>
          </p:nvSpPr>
          <p:spPr>
            <a:xfrm>
              <a:off x="1767821" y="2814935"/>
              <a:ext cx="1087157" cy="4616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latin typeface="Raleway SemiBold" pitchFamily="2" charset="0"/>
                </a:rPr>
                <a:t>ESP32</a:t>
              </a:r>
            </a:p>
          </p:txBody>
        </p:sp>
        <p:pic>
          <p:nvPicPr>
            <p:cNvPr id="1026" name="Picture 2" descr="ESP32 NodeMCU Module WLAN WiFi Dev Kit C Development Board mit CP2102">
              <a:extLst>
                <a:ext uri="{FF2B5EF4-FFF2-40B4-BE49-F238E27FC236}">
                  <a16:creationId xmlns:a16="http://schemas.microsoft.com/office/drawing/2014/main" id="{D3BE17EB-4401-B314-D585-9A2D3975E6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45909" y="3204182"/>
              <a:ext cx="1330979" cy="1330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717F2790-ECBE-F765-BBFA-2985C5FDC773}"/>
              </a:ext>
            </a:extLst>
          </p:cNvPr>
          <p:cNvGrpSpPr/>
          <p:nvPr/>
        </p:nvGrpSpPr>
        <p:grpSpPr>
          <a:xfrm>
            <a:off x="3086356" y="3003116"/>
            <a:ext cx="1803400" cy="1803400"/>
            <a:chOff x="1409700" y="4618335"/>
            <a:chExt cx="1803400" cy="1803400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4A5AEE71-B276-6877-5265-50207B9BB7A1}"/>
                </a:ext>
              </a:extLst>
            </p:cNvPr>
            <p:cNvGrpSpPr/>
            <p:nvPr/>
          </p:nvGrpSpPr>
          <p:grpSpPr>
            <a:xfrm>
              <a:off x="1409700" y="4618335"/>
              <a:ext cx="1803400" cy="1803400"/>
              <a:chOff x="1409700" y="2730500"/>
              <a:chExt cx="1803400" cy="1803400"/>
            </a:xfrm>
          </p:grpSpPr>
          <p:sp>
            <p:nvSpPr>
              <p:cNvPr id="12" name="Rechteck: abgerundete Ecken 11">
                <a:extLst>
                  <a:ext uri="{FF2B5EF4-FFF2-40B4-BE49-F238E27FC236}">
                    <a16:creationId xmlns:a16="http://schemas.microsoft.com/office/drawing/2014/main" id="{C178CE74-6F6F-66BD-55C9-F07CB6D42290}"/>
                  </a:ext>
                </a:extLst>
              </p:cNvPr>
              <p:cNvSpPr/>
              <p:nvPr/>
            </p:nvSpPr>
            <p:spPr>
              <a:xfrm>
                <a:off x="1409700" y="2730500"/>
                <a:ext cx="1803400" cy="1803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D2CDDFE2-FBDD-FEDA-1751-BA6423353402}"/>
                  </a:ext>
                </a:extLst>
              </p:cNvPr>
              <p:cNvSpPr txBox="1"/>
              <p:nvPr/>
            </p:nvSpPr>
            <p:spPr>
              <a:xfrm>
                <a:off x="1526568" y="2813049"/>
                <a:ext cx="1569660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Raleway SemiBold" pitchFamily="2" charset="0"/>
                  </a:rPr>
                  <a:t>WS2812B</a:t>
                </a:r>
              </a:p>
            </p:txBody>
          </p:sp>
        </p:grpSp>
        <p:pic>
          <p:nvPicPr>
            <p:cNvPr id="1028" name="Picture 4" descr="WS2812B 5050 RGB LED (10er Streifen)">
              <a:extLst>
                <a:ext uri="{FF2B5EF4-FFF2-40B4-BE49-F238E27FC236}">
                  <a16:creationId xmlns:a16="http://schemas.microsoft.com/office/drawing/2014/main" id="{4F6C5003-1CC7-25C1-0294-0AEA273DA0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 flipV="1">
              <a:off x="1645908" y="5086099"/>
              <a:ext cx="1335635" cy="1335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DD32FC4E-96BC-10A8-D370-9C7FFB20B0ED}"/>
              </a:ext>
            </a:extLst>
          </p:cNvPr>
          <p:cNvGrpSpPr/>
          <p:nvPr/>
        </p:nvGrpSpPr>
        <p:grpSpPr>
          <a:xfrm>
            <a:off x="5078106" y="3019298"/>
            <a:ext cx="1803400" cy="1803400"/>
            <a:chOff x="5078106" y="3019298"/>
            <a:chExt cx="1803400" cy="1803400"/>
          </a:xfrm>
        </p:grpSpPr>
        <p:grpSp>
          <p:nvGrpSpPr>
            <p:cNvPr id="58" name="Gruppieren 57">
              <a:extLst>
                <a:ext uri="{FF2B5EF4-FFF2-40B4-BE49-F238E27FC236}">
                  <a16:creationId xmlns:a16="http://schemas.microsoft.com/office/drawing/2014/main" id="{42946F0D-0BC1-4C67-4668-E48EC48A4F41}"/>
                </a:ext>
              </a:extLst>
            </p:cNvPr>
            <p:cNvGrpSpPr/>
            <p:nvPr/>
          </p:nvGrpSpPr>
          <p:grpSpPr>
            <a:xfrm>
              <a:off x="5078106" y="3019298"/>
              <a:ext cx="1803400" cy="1803400"/>
              <a:chOff x="1409700" y="2730500"/>
              <a:chExt cx="1803400" cy="1803400"/>
            </a:xfrm>
          </p:grpSpPr>
          <p:sp>
            <p:nvSpPr>
              <p:cNvPr id="60" name="Rechteck: abgerundete Ecken 59">
                <a:extLst>
                  <a:ext uri="{FF2B5EF4-FFF2-40B4-BE49-F238E27FC236}">
                    <a16:creationId xmlns:a16="http://schemas.microsoft.com/office/drawing/2014/main" id="{506C1B1C-836B-C123-F526-55204F5D1903}"/>
                  </a:ext>
                </a:extLst>
              </p:cNvPr>
              <p:cNvSpPr/>
              <p:nvPr/>
            </p:nvSpPr>
            <p:spPr>
              <a:xfrm>
                <a:off x="1409700" y="2730500"/>
                <a:ext cx="1803400" cy="1803400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61" name="Textfeld 60">
                <a:extLst>
                  <a:ext uri="{FF2B5EF4-FFF2-40B4-BE49-F238E27FC236}">
                    <a16:creationId xmlns:a16="http://schemas.microsoft.com/office/drawing/2014/main" id="{7E9EA826-FA15-821F-6132-717D4903B3D8}"/>
                  </a:ext>
                </a:extLst>
              </p:cNvPr>
              <p:cNvSpPr txBox="1"/>
              <p:nvPr/>
            </p:nvSpPr>
            <p:spPr>
              <a:xfrm>
                <a:off x="1925508" y="2796867"/>
                <a:ext cx="787395" cy="461665"/>
              </a:xfrm>
              <a:prstGeom prst="rect">
                <a:avLst/>
              </a:prstGeom>
              <a:noFill/>
              <a:effectLst/>
            </p:spPr>
            <p:txBody>
              <a:bodyPr wrap="none" rtlCol="0">
                <a:spAutoFit/>
              </a:bodyPr>
              <a:lstStyle/>
              <a:p>
                <a:r>
                  <a:rPr lang="de-DE" sz="2400" dirty="0">
                    <a:latin typeface="Raleway SemiBold" pitchFamily="2" charset="0"/>
                  </a:rPr>
                  <a:t>LDR</a:t>
                </a:r>
              </a:p>
            </p:txBody>
          </p:sp>
        </p:grpSp>
        <p:pic>
          <p:nvPicPr>
            <p:cNvPr id="1032" name="Picture 8" descr="50 Teile/los LDR Foto Light Sensitive Resistor Photoelektrische  Fotowiderstand 5528 GL5528 5537 5506 5516 5539 5549 Für Arduino - AliExpress">
              <a:extLst>
                <a:ext uri="{FF2B5EF4-FFF2-40B4-BE49-F238E27FC236}">
                  <a16:creationId xmlns:a16="http://schemas.microsoft.com/office/drawing/2014/main" id="{F266EDEA-FAF9-7B1F-2D4F-BBDC73E45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4504" y="3515389"/>
              <a:ext cx="1012346" cy="10123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3" name="Gruppieren 1052">
            <a:extLst>
              <a:ext uri="{FF2B5EF4-FFF2-40B4-BE49-F238E27FC236}">
                <a16:creationId xmlns:a16="http://schemas.microsoft.com/office/drawing/2014/main" id="{F9B81286-C715-C8DF-4D53-585D2E5F2F03}"/>
              </a:ext>
            </a:extLst>
          </p:cNvPr>
          <p:cNvGrpSpPr/>
          <p:nvPr/>
        </p:nvGrpSpPr>
        <p:grpSpPr>
          <a:xfrm>
            <a:off x="7643014" y="2025933"/>
            <a:ext cx="3791325" cy="3741662"/>
            <a:chOff x="7117718" y="2078113"/>
            <a:chExt cx="3791325" cy="3741662"/>
          </a:xfrm>
        </p:grpSpPr>
        <p:pic>
          <p:nvPicPr>
            <p:cNvPr id="1036" name="Picture 12" descr="10 Ohm Resistor X 5 Pieces">
              <a:extLst>
                <a:ext uri="{FF2B5EF4-FFF2-40B4-BE49-F238E27FC236}">
                  <a16:creationId xmlns:a16="http://schemas.microsoft.com/office/drawing/2014/main" id="{E87321BC-26CC-2AB0-CBE9-2DEFC46BB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788189">
              <a:off x="9841011" y="3225798"/>
              <a:ext cx="571500" cy="571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B62546D3-D1AA-E32E-5361-310CA38EF6A9}"/>
                </a:ext>
              </a:extLst>
            </p:cNvPr>
            <p:cNvSpPr txBox="1"/>
            <p:nvPr/>
          </p:nvSpPr>
          <p:spPr>
            <a:xfrm>
              <a:off x="8311040" y="2078113"/>
              <a:ext cx="2010487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de-DE" sz="2800" dirty="0">
                  <a:latin typeface="Raleway SemiBold" pitchFamily="2" charset="0"/>
                </a:rPr>
                <a:t>Schaltplan</a:t>
              </a:r>
            </a:p>
          </p:txBody>
        </p:sp>
        <p:pic>
          <p:nvPicPr>
            <p:cNvPr id="1030" name="Picture 6" descr="ESP32-DEVKITC-32UE Espressif Systems | Entwicklungsboards, -kits,  Programmierer | DigiKey">
              <a:extLst>
                <a:ext uri="{FF2B5EF4-FFF2-40B4-BE49-F238E27FC236}">
                  <a16:creationId xmlns:a16="http://schemas.microsoft.com/office/drawing/2014/main" id="{4415B84B-0EA8-42E0-1686-36EF3D20E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7718" y="2977518"/>
              <a:ext cx="2394582" cy="23945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2B6A82E2-D29D-7E43-11BA-B6685A5CD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6200000">
              <a:off x="9670621" y="3922361"/>
              <a:ext cx="1971950" cy="504895"/>
            </a:xfrm>
            <a:prstGeom prst="rect">
              <a:avLst/>
            </a:prstGeom>
          </p:spPr>
        </p:pic>
        <p:cxnSp>
          <p:nvCxnSpPr>
            <p:cNvPr id="20" name="Verbinder: gewinkelt 19">
              <a:extLst>
                <a:ext uri="{FF2B5EF4-FFF2-40B4-BE49-F238E27FC236}">
                  <a16:creationId xmlns:a16="http://schemas.microsoft.com/office/drawing/2014/main" id="{93ED6BF7-1BCF-4637-2B14-F49B101E089B}"/>
                </a:ext>
              </a:extLst>
            </p:cNvPr>
            <p:cNvCxnSpPr>
              <a:cxnSpLocks/>
            </p:cNvCxnSpPr>
            <p:nvPr/>
          </p:nvCxnSpPr>
          <p:spPr>
            <a:xfrm>
              <a:off x="8802676" y="4664075"/>
              <a:ext cx="1853920" cy="812800"/>
            </a:xfrm>
            <a:prstGeom prst="bentConnector3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616B7446-663A-16F8-FE56-B38D9973856A}"/>
                </a:ext>
              </a:extLst>
            </p:cNvPr>
            <p:cNvCxnSpPr>
              <a:cxnSpLocks/>
              <a:endCxn id="18" idx="1"/>
            </p:cNvCxnSpPr>
            <p:nvPr/>
          </p:nvCxnSpPr>
          <p:spPr>
            <a:xfrm flipV="1">
              <a:off x="10656597" y="5160784"/>
              <a:ext cx="0" cy="335141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F2F75872-65C5-62FF-536D-31C55D188712}"/>
                </a:ext>
              </a:extLst>
            </p:cNvPr>
            <p:cNvCxnSpPr>
              <a:cxnSpLocks/>
            </p:cNvCxnSpPr>
            <p:nvPr/>
          </p:nvCxnSpPr>
          <p:spPr>
            <a:xfrm>
              <a:off x="7612856" y="5815013"/>
              <a:ext cx="319563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r Verbinder 31">
              <a:extLst>
                <a:ext uri="{FF2B5EF4-FFF2-40B4-BE49-F238E27FC236}">
                  <a16:creationId xmlns:a16="http://schemas.microsoft.com/office/drawing/2014/main" id="{F2F7D396-0814-88A4-9E3A-73A5B3BA02D9}"/>
                </a:ext>
              </a:extLst>
            </p:cNvPr>
            <p:cNvCxnSpPr/>
            <p:nvPr/>
          </p:nvCxnSpPr>
          <p:spPr>
            <a:xfrm>
              <a:off x="10794999" y="5160784"/>
              <a:ext cx="0" cy="658991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8FE7EE47-6B1A-EAD9-A3CE-C8E6BE7A02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12856" y="5080000"/>
              <a:ext cx="18457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18D302F6-7090-D8E0-8909-2CDDA65C8349}"/>
                </a:ext>
              </a:extLst>
            </p:cNvPr>
            <p:cNvCxnSpPr>
              <a:cxnSpLocks/>
            </p:cNvCxnSpPr>
            <p:nvPr/>
          </p:nvCxnSpPr>
          <p:spPr>
            <a:xfrm>
              <a:off x="7624764" y="5080000"/>
              <a:ext cx="0" cy="735013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Gerader Verbinder 44">
              <a:extLst>
                <a:ext uri="{FF2B5EF4-FFF2-40B4-BE49-F238E27FC236}">
                  <a16:creationId xmlns:a16="http://schemas.microsoft.com/office/drawing/2014/main" id="{DE2A4CCF-726D-5880-DCCC-73AC3652FD5D}"/>
                </a:ext>
              </a:extLst>
            </p:cNvPr>
            <p:cNvCxnSpPr>
              <a:cxnSpLocks/>
            </p:cNvCxnSpPr>
            <p:nvPr/>
          </p:nvCxnSpPr>
          <p:spPr>
            <a:xfrm>
              <a:off x="10123487" y="3823218"/>
              <a:ext cx="0" cy="150513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r Verbinder 45">
              <a:extLst>
                <a:ext uri="{FF2B5EF4-FFF2-40B4-BE49-F238E27FC236}">
                  <a16:creationId xmlns:a16="http://schemas.microsoft.com/office/drawing/2014/main" id="{6CF7088A-2EFE-19B3-24C8-4F6662606F8B}"/>
                </a:ext>
              </a:extLst>
            </p:cNvPr>
            <p:cNvCxnSpPr>
              <a:cxnSpLocks/>
            </p:cNvCxnSpPr>
            <p:nvPr/>
          </p:nvCxnSpPr>
          <p:spPr>
            <a:xfrm>
              <a:off x="8819426" y="3833813"/>
              <a:ext cx="1308824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r Verbinder 50">
              <a:extLst>
                <a:ext uri="{FF2B5EF4-FFF2-40B4-BE49-F238E27FC236}">
                  <a16:creationId xmlns:a16="http://schemas.microsoft.com/office/drawing/2014/main" id="{F20F850D-69FB-5CD1-75FD-67268A478E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25917" y="5156021"/>
              <a:ext cx="0" cy="18512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r Verbinder 53">
              <a:extLst>
                <a:ext uri="{FF2B5EF4-FFF2-40B4-BE49-F238E27FC236}">
                  <a16:creationId xmlns:a16="http://schemas.microsoft.com/office/drawing/2014/main" id="{E67AF1DC-84BE-91B2-D095-B633E93435DC}"/>
                </a:ext>
              </a:extLst>
            </p:cNvPr>
            <p:cNvCxnSpPr>
              <a:cxnSpLocks/>
            </p:cNvCxnSpPr>
            <p:nvPr/>
          </p:nvCxnSpPr>
          <p:spPr>
            <a:xfrm>
              <a:off x="10113168" y="5328354"/>
              <a:ext cx="416719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34" name="Picture 10" descr="Fotowiderstand (LDR)">
              <a:extLst>
                <a:ext uri="{FF2B5EF4-FFF2-40B4-BE49-F238E27FC236}">
                  <a16:creationId xmlns:a16="http://schemas.microsoft.com/office/drawing/2014/main" id="{2750F069-CCD9-B515-3A7D-68753473CB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6809" y="3037642"/>
              <a:ext cx="825974" cy="550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3" name="Gerader Verbinder 62">
              <a:extLst>
                <a:ext uri="{FF2B5EF4-FFF2-40B4-BE49-F238E27FC236}">
                  <a16:creationId xmlns:a16="http://schemas.microsoft.com/office/drawing/2014/main" id="{B4388B85-1985-2FF7-42C5-912FA4131055}"/>
                </a:ext>
              </a:extLst>
            </p:cNvPr>
            <p:cNvCxnSpPr/>
            <p:nvPr/>
          </p:nvCxnSpPr>
          <p:spPr>
            <a:xfrm flipH="1">
              <a:off x="9032875" y="3324732"/>
              <a:ext cx="8890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Gerader Verbinder 1024">
              <a:extLst>
                <a:ext uri="{FF2B5EF4-FFF2-40B4-BE49-F238E27FC236}">
                  <a16:creationId xmlns:a16="http://schemas.microsoft.com/office/drawing/2014/main" id="{4B2C8EDC-7B96-9B5F-B740-57AAF3EF5745}"/>
                </a:ext>
              </a:extLst>
            </p:cNvPr>
            <p:cNvCxnSpPr/>
            <p:nvPr/>
          </p:nvCxnSpPr>
          <p:spPr>
            <a:xfrm flipH="1">
              <a:off x="7673975" y="3219450"/>
              <a:ext cx="12345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Gerader Verbinder 1028">
              <a:extLst>
                <a:ext uri="{FF2B5EF4-FFF2-40B4-BE49-F238E27FC236}">
                  <a16:creationId xmlns:a16="http://schemas.microsoft.com/office/drawing/2014/main" id="{0F47E869-358E-648E-A1DE-49A7740D97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85086" y="2977518"/>
              <a:ext cx="0" cy="25655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Gerader Verbinder 1030">
              <a:extLst>
                <a:ext uri="{FF2B5EF4-FFF2-40B4-BE49-F238E27FC236}">
                  <a16:creationId xmlns:a16="http://schemas.microsoft.com/office/drawing/2014/main" id="{CEA947C0-0FBF-6123-4B4F-2921E0076B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2875" y="2977518"/>
              <a:ext cx="0" cy="36132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Gerader Verbinder 1034">
              <a:extLst>
                <a:ext uri="{FF2B5EF4-FFF2-40B4-BE49-F238E27FC236}">
                  <a16:creationId xmlns:a16="http://schemas.microsoft.com/office/drawing/2014/main" id="{8E959613-8EAE-07FD-2265-F4B45E527C22}"/>
                </a:ext>
              </a:extLst>
            </p:cNvPr>
            <p:cNvCxnSpPr>
              <a:cxnSpLocks/>
            </p:cNvCxnSpPr>
            <p:nvPr/>
          </p:nvCxnSpPr>
          <p:spPr>
            <a:xfrm>
              <a:off x="7685086" y="2990230"/>
              <a:ext cx="1347789" cy="1409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0" name="Gerader Verbinder 1039">
              <a:extLst>
                <a:ext uri="{FF2B5EF4-FFF2-40B4-BE49-F238E27FC236}">
                  <a16:creationId xmlns:a16="http://schemas.microsoft.com/office/drawing/2014/main" id="{0DD40620-8F13-C347-FB03-C5A5213E535D}"/>
                </a:ext>
              </a:extLst>
            </p:cNvPr>
            <p:cNvCxnSpPr/>
            <p:nvPr/>
          </p:nvCxnSpPr>
          <p:spPr>
            <a:xfrm>
              <a:off x="10123487" y="3660372"/>
              <a:ext cx="0" cy="3529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Gerader Verbinder 1040">
              <a:extLst>
                <a:ext uri="{FF2B5EF4-FFF2-40B4-BE49-F238E27FC236}">
                  <a16:creationId xmlns:a16="http://schemas.microsoft.com/office/drawing/2014/main" id="{C737C1D1-794D-8204-389F-3C9660AA060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73838" y="3334673"/>
              <a:ext cx="670287" cy="4174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Gerader Verbinder 1042">
              <a:extLst>
                <a:ext uri="{FF2B5EF4-FFF2-40B4-BE49-F238E27FC236}">
                  <a16:creationId xmlns:a16="http://schemas.microsoft.com/office/drawing/2014/main" id="{2D500D5C-8BDB-3285-A1B8-F12B995539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1107" y="2999120"/>
              <a:ext cx="0" cy="325612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Gerader Verbinder 1045">
              <a:extLst>
                <a:ext uri="{FF2B5EF4-FFF2-40B4-BE49-F238E27FC236}">
                  <a16:creationId xmlns:a16="http://schemas.microsoft.com/office/drawing/2014/main" id="{371854A8-0B48-988A-DFCC-4A8A950A826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809633" y="4557213"/>
              <a:ext cx="962690" cy="10958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8" name="Gerader Verbinder 1047">
              <a:extLst>
                <a:ext uri="{FF2B5EF4-FFF2-40B4-BE49-F238E27FC236}">
                  <a16:creationId xmlns:a16="http://schemas.microsoft.com/office/drawing/2014/main" id="{2B27F466-4FF4-8B27-881B-4602897892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0817" y="3330094"/>
              <a:ext cx="3346" cy="1255216"/>
            </a:xfrm>
            <a:prstGeom prst="line">
              <a:avLst/>
            </a:prstGeom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55" name="Grafik 1054">
            <a:extLst>
              <a:ext uri="{FF2B5EF4-FFF2-40B4-BE49-F238E27FC236}">
                <a16:creationId xmlns:a16="http://schemas.microsoft.com/office/drawing/2014/main" id="{E34B9A65-B9DF-83D1-C539-83D5EACA6D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50226" y="6899937"/>
            <a:ext cx="3782706" cy="311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690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1.85185E-6 L 0.00013 -0.60463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189869" y="653143"/>
            <a:ext cx="3655168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Planung Software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A3F266-C9AE-7037-B6B8-3A8BF2EC029B}"/>
              </a:ext>
            </a:extLst>
          </p:cNvPr>
          <p:cNvSpPr txBox="1"/>
          <p:nvPr/>
        </p:nvSpPr>
        <p:spPr>
          <a:xfrm>
            <a:off x="4847573" y="4459266"/>
            <a:ext cx="170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Klassen </a:t>
            </a:r>
            <a:r>
              <a:rPr lang="de-DE" dirty="0" err="1"/>
              <a:t>diagram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077E2C5-3A39-F073-4800-42771734D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29" y="1629000"/>
            <a:ext cx="10709941" cy="497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63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189869" y="653143"/>
            <a:ext cx="3655168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Planung Software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7006DA3-12ED-EB66-18EE-A1DC7B910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365" y="1577888"/>
            <a:ext cx="7880175" cy="486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9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189869" y="653143"/>
            <a:ext cx="3655168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Planung Software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CA3F266-C9AE-7037-B6B8-3A8BF2EC029B}"/>
              </a:ext>
            </a:extLst>
          </p:cNvPr>
          <p:cNvSpPr txBox="1"/>
          <p:nvPr/>
        </p:nvSpPr>
        <p:spPr>
          <a:xfrm>
            <a:off x="4847573" y="4459266"/>
            <a:ext cx="1775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Sequenzdiageam</a:t>
            </a:r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3D007B-E6A9-45C6-F538-340ECEF9A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36" y="1497425"/>
            <a:ext cx="8635328" cy="511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314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514597" y="653143"/>
            <a:ext cx="2441694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CAD-Model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220702B-90FB-AD6B-7F29-973531766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00" y="1355269"/>
            <a:ext cx="4011488" cy="484958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F3532BF-323F-51A3-96C2-CAF64A5B7E94}"/>
              </a:ext>
            </a:extLst>
          </p:cNvPr>
          <p:cNvSpPr txBox="1"/>
          <p:nvPr/>
        </p:nvSpPr>
        <p:spPr>
          <a:xfrm>
            <a:off x="8394843" y="1828327"/>
            <a:ext cx="2319866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Raleway SemiBold" pitchFamily="2" charset="0"/>
              </a:rPr>
              <a:t>Druckbar</a:t>
            </a:r>
          </a:p>
          <a:p>
            <a:r>
              <a:rPr lang="de-DE" sz="2000" dirty="0">
                <a:latin typeface="Raleway SemiBold" pitchFamily="2" charset="0"/>
              </a:rPr>
              <a:t>Maße</a:t>
            </a:r>
          </a:p>
          <a:p>
            <a:r>
              <a:rPr lang="de-DE" sz="2000" dirty="0">
                <a:latin typeface="Raleway SemiBold" pitchFamily="2" charset="0"/>
              </a:rPr>
              <a:t>Hitzeentwicklung</a:t>
            </a:r>
          </a:p>
          <a:p>
            <a:endParaRPr lang="de-DE" sz="2000" dirty="0">
              <a:latin typeface="Raleway SemiBold" pitchFamily="2" charset="0"/>
            </a:endParaRPr>
          </a:p>
          <a:p>
            <a:r>
              <a:rPr lang="de-DE" sz="2000" dirty="0">
                <a:latin typeface="Raleway SemiBold" pitchFamily="2" charset="0"/>
              </a:rPr>
              <a:t>Fusion 360</a:t>
            </a:r>
          </a:p>
        </p:txBody>
      </p:sp>
    </p:spTree>
    <p:extLst>
      <p:ext uri="{BB962C8B-B14F-4D97-AF65-F5344CB8AC3E}">
        <p14:creationId xmlns:p14="http://schemas.microsoft.com/office/powerpoint/2010/main" val="1775013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27159804-4B3F-F618-12DA-40323F45F9FD}"/>
              </a:ext>
            </a:extLst>
          </p:cNvPr>
          <p:cNvSpPr/>
          <p:nvPr/>
        </p:nvSpPr>
        <p:spPr>
          <a:xfrm>
            <a:off x="0" y="1629000"/>
            <a:ext cx="5400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Arbeitsschritte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B5BA2BD1-C8DE-8D0D-A030-4BB3870230A7}"/>
              </a:ext>
            </a:extLst>
          </p:cNvPr>
          <p:cNvSpPr/>
          <p:nvPr/>
        </p:nvSpPr>
        <p:spPr>
          <a:xfrm>
            <a:off x="0" y="6318000"/>
            <a:ext cx="540000" cy="54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347802A-061C-B12E-8FC7-413D401D6E7F}"/>
              </a:ext>
            </a:extLst>
          </p:cNvPr>
          <p:cNvSpPr txBox="1"/>
          <p:nvPr/>
        </p:nvSpPr>
        <p:spPr>
          <a:xfrm>
            <a:off x="4514597" y="653143"/>
            <a:ext cx="2444900" cy="58477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de-DE" sz="3200" dirty="0">
                <a:effectLst>
                  <a:outerShdw blurRad="279400" dist="63500" dir="5400000" algn="ctr" rotWithShape="0">
                    <a:prstClr val="black">
                      <a:alpha val="60000"/>
                    </a:prstClr>
                  </a:outerShdw>
                </a:effectLst>
                <a:latin typeface="Raleway SemiBold" pitchFamily="2" charset="0"/>
              </a:rPr>
              <a:t>3D Drucken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0F3E70-883C-D911-F127-324637A1FB42}"/>
              </a:ext>
            </a:extLst>
          </p:cNvPr>
          <p:cNvSpPr txBox="1"/>
          <p:nvPr/>
        </p:nvSpPr>
        <p:spPr>
          <a:xfrm>
            <a:off x="9212990" y="1487154"/>
            <a:ext cx="1511952" cy="70788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de-DE" sz="2000" dirty="0">
                <a:latin typeface="Raleway SemiBold" pitchFamily="2" charset="0"/>
              </a:rPr>
              <a:t>Orca </a:t>
            </a:r>
            <a:r>
              <a:rPr lang="de-DE" sz="2000" dirty="0" err="1">
                <a:latin typeface="Raleway SemiBold" pitchFamily="2" charset="0"/>
              </a:rPr>
              <a:t>Slicer</a:t>
            </a:r>
            <a:endParaRPr lang="de-DE" sz="2000" dirty="0">
              <a:latin typeface="Raleway SemiBold" pitchFamily="2" charset="0"/>
            </a:endParaRPr>
          </a:p>
          <a:p>
            <a:endParaRPr lang="de-DE" sz="2000" dirty="0">
              <a:latin typeface="Raleway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81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180</Words>
  <Application>Microsoft Office PowerPoint</Application>
  <PresentationFormat>Breitbild</PresentationFormat>
  <Paragraphs>105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Raleway SemiBold</vt:lpstr>
      <vt:lpstr>Office</vt:lpstr>
      <vt:lpstr>Entstehung eines DIY-Projekt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Luca Schweda</dc:creator>
  <cp:lastModifiedBy>Luca Schweda</cp:lastModifiedBy>
  <cp:revision>4</cp:revision>
  <dcterms:created xsi:type="dcterms:W3CDTF">2024-01-17T08:29:43Z</dcterms:created>
  <dcterms:modified xsi:type="dcterms:W3CDTF">2024-01-23T16:25:15Z</dcterms:modified>
</cp:coreProperties>
</file>